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38" r:id="rId1"/>
  </p:sldMasterIdLst>
  <p:notesMasterIdLst>
    <p:notesMasterId r:id="rId14"/>
  </p:notesMasterIdLst>
  <p:handoutMasterIdLst>
    <p:handoutMasterId r:id="rId15"/>
  </p:handoutMasterIdLst>
  <p:sldIdLst>
    <p:sldId id="500" r:id="rId2"/>
    <p:sldId id="501" r:id="rId3"/>
    <p:sldId id="514" r:id="rId4"/>
    <p:sldId id="515" r:id="rId5"/>
    <p:sldId id="504" r:id="rId6"/>
    <p:sldId id="494" r:id="rId7"/>
    <p:sldId id="520" r:id="rId8"/>
    <p:sldId id="517" r:id="rId9"/>
    <p:sldId id="496" r:id="rId10"/>
    <p:sldId id="497" r:id="rId11"/>
    <p:sldId id="521" r:id="rId12"/>
    <p:sldId id="498" r:id="rId13"/>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159" algn="l" rtl="0" eaLnBrk="0" fontAlgn="base" hangingPunct="0">
      <a:spcBef>
        <a:spcPct val="0"/>
      </a:spcBef>
      <a:spcAft>
        <a:spcPct val="0"/>
      </a:spcAft>
      <a:defRPr sz="2400" kern="1200">
        <a:solidFill>
          <a:schemeClr val="tx1"/>
        </a:solidFill>
        <a:latin typeface="Times" charset="0"/>
        <a:ea typeface="+mn-ea"/>
        <a:cs typeface="+mn-cs"/>
      </a:defRPr>
    </a:lvl2pPr>
    <a:lvl3pPr marL="914318" algn="l" rtl="0" eaLnBrk="0" fontAlgn="base" hangingPunct="0">
      <a:spcBef>
        <a:spcPct val="0"/>
      </a:spcBef>
      <a:spcAft>
        <a:spcPct val="0"/>
      </a:spcAft>
      <a:defRPr sz="2400" kern="1200">
        <a:solidFill>
          <a:schemeClr val="tx1"/>
        </a:solidFill>
        <a:latin typeface="Times" charset="0"/>
        <a:ea typeface="+mn-ea"/>
        <a:cs typeface="+mn-cs"/>
      </a:defRPr>
    </a:lvl3pPr>
    <a:lvl4pPr marL="1371477" algn="l" rtl="0" eaLnBrk="0" fontAlgn="base" hangingPunct="0">
      <a:spcBef>
        <a:spcPct val="0"/>
      </a:spcBef>
      <a:spcAft>
        <a:spcPct val="0"/>
      </a:spcAft>
      <a:defRPr sz="2400" kern="1200">
        <a:solidFill>
          <a:schemeClr val="tx1"/>
        </a:solidFill>
        <a:latin typeface="Times" charset="0"/>
        <a:ea typeface="+mn-ea"/>
        <a:cs typeface="+mn-cs"/>
      </a:defRPr>
    </a:lvl4pPr>
    <a:lvl5pPr marL="1828637" algn="l" rtl="0" eaLnBrk="0" fontAlgn="base" hangingPunct="0">
      <a:spcBef>
        <a:spcPct val="0"/>
      </a:spcBef>
      <a:spcAft>
        <a:spcPct val="0"/>
      </a:spcAft>
      <a:defRPr sz="2400" kern="1200">
        <a:solidFill>
          <a:schemeClr val="tx1"/>
        </a:solidFill>
        <a:latin typeface="Times" charset="0"/>
        <a:ea typeface="+mn-ea"/>
        <a:cs typeface="+mn-cs"/>
      </a:defRPr>
    </a:lvl5pPr>
    <a:lvl6pPr marL="2285797" algn="l" defTabSz="457159" rtl="0" eaLnBrk="1" latinLnBrk="0" hangingPunct="1">
      <a:defRPr sz="2400" kern="1200">
        <a:solidFill>
          <a:schemeClr val="tx1"/>
        </a:solidFill>
        <a:latin typeface="Times" charset="0"/>
        <a:ea typeface="+mn-ea"/>
        <a:cs typeface="+mn-cs"/>
      </a:defRPr>
    </a:lvl6pPr>
    <a:lvl7pPr marL="2742956" algn="l" defTabSz="457159" rtl="0" eaLnBrk="1" latinLnBrk="0" hangingPunct="1">
      <a:defRPr sz="2400" kern="1200">
        <a:solidFill>
          <a:schemeClr val="tx1"/>
        </a:solidFill>
        <a:latin typeface="Times" charset="0"/>
        <a:ea typeface="+mn-ea"/>
        <a:cs typeface="+mn-cs"/>
      </a:defRPr>
    </a:lvl7pPr>
    <a:lvl8pPr marL="3200115" algn="l" defTabSz="457159" rtl="0" eaLnBrk="1" latinLnBrk="0" hangingPunct="1">
      <a:defRPr sz="2400" kern="1200">
        <a:solidFill>
          <a:schemeClr val="tx1"/>
        </a:solidFill>
        <a:latin typeface="Times" charset="0"/>
        <a:ea typeface="+mn-ea"/>
        <a:cs typeface="+mn-cs"/>
      </a:defRPr>
    </a:lvl8pPr>
    <a:lvl9pPr marL="3657274" algn="l" defTabSz="457159"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B7"/>
    <a:srgbClr val="FFDCD9"/>
    <a:srgbClr val="FFCC66"/>
    <a:srgbClr val="FFF795"/>
    <a:srgbClr val="FFE1BE"/>
    <a:srgbClr val="FF0000"/>
    <a:srgbClr val="E6E6E6"/>
    <a:srgbClr val="0000FF"/>
    <a:srgbClr val="9EFCC0"/>
    <a:srgbClr val="B9F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78" autoAdjust="0"/>
    <p:restoredTop sz="94664" autoAdjust="0"/>
  </p:normalViewPr>
  <p:slideViewPr>
    <p:cSldViewPr snapToGrid="0" showGuides="1">
      <p:cViewPr varScale="1">
        <p:scale>
          <a:sx n="73" d="100"/>
          <a:sy n="73" d="100"/>
        </p:scale>
        <p:origin x="1518" y="54"/>
      </p:cViewPr>
      <p:guideLst>
        <p:guide orient="horz" pos="2160"/>
        <p:guide pos="2880"/>
      </p:guideLst>
    </p:cSldViewPr>
  </p:slideViewPr>
  <p:outlineViewPr>
    <p:cViewPr>
      <p:scale>
        <a:sx n="66" d="100"/>
        <a:sy n="66" d="100"/>
      </p:scale>
      <p:origin x="8" y="9424"/>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71800" cy="50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1">
                <a:latin typeface="Verdana" charset="0"/>
              </a:defRPr>
            </a:lvl1pPr>
          </a:lstStyle>
          <a:p>
            <a:r>
              <a:rPr lang="en-US" dirty="0"/>
              <a:t>WNS</a:t>
            </a:r>
          </a:p>
        </p:txBody>
      </p:sp>
      <p:sp>
        <p:nvSpPr>
          <p:cNvPr id="114691" name="Rectangle 3"/>
          <p:cNvSpPr>
            <a:spLocks noGrp="1" noChangeArrowheads="1"/>
          </p:cNvSpPr>
          <p:nvPr>
            <p:ph type="dt" sz="quarter" idx="1"/>
          </p:nvPr>
        </p:nvSpPr>
        <p:spPr bwMode="auto">
          <a:xfrm>
            <a:off x="3886200" y="0"/>
            <a:ext cx="2971800" cy="50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1">
                <a:latin typeface="Verdana" charset="0"/>
              </a:defRPr>
            </a:lvl1pPr>
          </a:lstStyle>
          <a:p>
            <a:r>
              <a:rPr lang="en-US" dirty="0"/>
              <a:t>KIChE_10</a:t>
            </a:r>
          </a:p>
        </p:txBody>
      </p:sp>
      <p:sp>
        <p:nvSpPr>
          <p:cNvPr id="114692" name="Rectangle 4"/>
          <p:cNvSpPr>
            <a:spLocks noGrp="1" noChangeArrowheads="1"/>
          </p:cNvSpPr>
          <p:nvPr>
            <p:ph type="ftr" sz="quarter" idx="2"/>
          </p:nvPr>
        </p:nvSpPr>
        <p:spPr bwMode="auto">
          <a:xfrm>
            <a:off x="0" y="8636000"/>
            <a:ext cx="2971800" cy="508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114693" name="Rectangle 5"/>
          <p:cNvSpPr>
            <a:spLocks noGrp="1" noChangeArrowheads="1"/>
          </p:cNvSpPr>
          <p:nvPr>
            <p:ph type="sldNum" sz="quarter" idx="3"/>
          </p:nvPr>
        </p:nvSpPr>
        <p:spPr bwMode="auto">
          <a:xfrm>
            <a:off x="3886200" y="8636000"/>
            <a:ext cx="2971800" cy="508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1">
                <a:latin typeface="Verdana" charset="0"/>
              </a:defRPr>
            </a:lvl1pPr>
          </a:lstStyle>
          <a:p>
            <a:fld id="{E6642C02-4C19-4246-969B-EB4B7E9B70A6}" type="slidenum">
              <a:rPr lang="en-US"/>
              <a:pPr/>
              <a:t>‹#›</a:t>
            </a:fld>
            <a:endParaRPr lang="en-US" dirty="0"/>
          </a:p>
        </p:txBody>
      </p:sp>
    </p:spTree>
    <p:extLst>
      <p:ext uri="{BB962C8B-B14F-4D97-AF65-F5344CB8AC3E}">
        <p14:creationId xmlns:p14="http://schemas.microsoft.com/office/powerpoint/2010/main" val="2047010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4C25E63-E587-134E-ACAD-8E9182AE739C}" type="slidenum">
              <a:rPr lang="en-US"/>
              <a:pPr/>
              <a:t>‹#›</a:t>
            </a:fld>
            <a:endParaRPr lang="en-US" dirty="0"/>
          </a:p>
        </p:txBody>
      </p:sp>
    </p:spTree>
    <p:extLst>
      <p:ext uri="{BB962C8B-B14F-4D97-AF65-F5344CB8AC3E}">
        <p14:creationId xmlns:p14="http://schemas.microsoft.com/office/powerpoint/2010/main" val="1734414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159" algn="l" rtl="0" fontAlgn="base">
      <a:spcBef>
        <a:spcPct val="30000"/>
      </a:spcBef>
      <a:spcAft>
        <a:spcPct val="0"/>
      </a:spcAft>
      <a:defRPr sz="1200" kern="1200">
        <a:solidFill>
          <a:schemeClr val="tx1"/>
        </a:solidFill>
        <a:latin typeface="Times" charset="0"/>
        <a:ea typeface="ＭＳ Ｐゴシック" charset="-128"/>
        <a:cs typeface="+mn-cs"/>
      </a:defRPr>
    </a:lvl2pPr>
    <a:lvl3pPr marL="914318" algn="l" rtl="0" fontAlgn="base">
      <a:spcBef>
        <a:spcPct val="30000"/>
      </a:spcBef>
      <a:spcAft>
        <a:spcPct val="0"/>
      </a:spcAft>
      <a:defRPr sz="1200" kern="1200">
        <a:solidFill>
          <a:schemeClr val="tx1"/>
        </a:solidFill>
        <a:latin typeface="Times" charset="0"/>
        <a:ea typeface="ＭＳ Ｐゴシック" charset="-128"/>
        <a:cs typeface="+mn-cs"/>
      </a:defRPr>
    </a:lvl3pPr>
    <a:lvl4pPr marL="1371477" algn="l" rtl="0" fontAlgn="base">
      <a:spcBef>
        <a:spcPct val="30000"/>
      </a:spcBef>
      <a:spcAft>
        <a:spcPct val="0"/>
      </a:spcAft>
      <a:defRPr sz="1200" kern="1200">
        <a:solidFill>
          <a:schemeClr val="tx1"/>
        </a:solidFill>
        <a:latin typeface="Times" charset="0"/>
        <a:ea typeface="ＭＳ Ｐゴシック" charset="-128"/>
        <a:cs typeface="+mn-cs"/>
      </a:defRPr>
    </a:lvl4pPr>
    <a:lvl5pPr marL="1828637" algn="l" rtl="0" fontAlgn="base">
      <a:spcBef>
        <a:spcPct val="30000"/>
      </a:spcBef>
      <a:spcAft>
        <a:spcPct val="0"/>
      </a:spcAft>
      <a:defRPr sz="1200" kern="1200">
        <a:solidFill>
          <a:schemeClr val="tx1"/>
        </a:solidFill>
        <a:latin typeface="Times" charset="0"/>
        <a:ea typeface="ＭＳ Ｐゴシック" charset="-128"/>
        <a:cs typeface="+mn-cs"/>
      </a:defRPr>
    </a:lvl5pPr>
    <a:lvl6pPr marL="2285797" algn="l" defTabSz="457159" rtl="0" eaLnBrk="1" latinLnBrk="0" hangingPunct="1">
      <a:defRPr sz="1200" kern="1200">
        <a:solidFill>
          <a:schemeClr val="tx1"/>
        </a:solidFill>
        <a:latin typeface="+mn-lt"/>
        <a:ea typeface="+mn-ea"/>
        <a:cs typeface="+mn-cs"/>
      </a:defRPr>
    </a:lvl6pPr>
    <a:lvl7pPr marL="2742956" algn="l" defTabSz="457159" rtl="0" eaLnBrk="1" latinLnBrk="0" hangingPunct="1">
      <a:defRPr sz="1200" kern="1200">
        <a:solidFill>
          <a:schemeClr val="tx1"/>
        </a:solidFill>
        <a:latin typeface="+mn-lt"/>
        <a:ea typeface="+mn-ea"/>
        <a:cs typeface="+mn-cs"/>
      </a:defRPr>
    </a:lvl7pPr>
    <a:lvl8pPr marL="3200115" algn="l" defTabSz="457159" rtl="0" eaLnBrk="1" latinLnBrk="0" hangingPunct="1">
      <a:defRPr sz="1200" kern="1200">
        <a:solidFill>
          <a:schemeClr val="tx1"/>
        </a:solidFill>
        <a:latin typeface="+mn-lt"/>
        <a:ea typeface="+mn-ea"/>
        <a:cs typeface="+mn-cs"/>
      </a:defRPr>
    </a:lvl8pPr>
    <a:lvl9pPr marL="3657274" algn="l" defTabSz="4571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25E63-E587-134E-ACAD-8E9182AE739C}" type="slidenum">
              <a:rPr lang="en-US" smtClean="0"/>
              <a:pPr/>
              <a:t>1</a:t>
            </a:fld>
            <a:endParaRPr lang="en-US" dirty="0"/>
          </a:p>
        </p:txBody>
      </p:sp>
    </p:spTree>
    <p:extLst>
      <p:ext uri="{BB962C8B-B14F-4D97-AF65-F5344CB8AC3E}">
        <p14:creationId xmlns:p14="http://schemas.microsoft.com/office/powerpoint/2010/main" val="3211039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302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807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091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254343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1782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228183199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3524929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9075" y="5665521"/>
            <a:ext cx="1057275" cy="1087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34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954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3806305"/>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658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14795" y="1876426"/>
            <a:ext cx="7886700" cy="43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00375" y="6359017"/>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D57F1E4F-1CFF-5643-939E-217C01CDF565}" type="slidenum">
              <a:rPr lang="en-US" smtClean="0"/>
              <a:pPr/>
              <a:t>‹#›</a:t>
            </a:fld>
            <a:endParaRPr lang="en-US" dirty="0"/>
          </a:p>
        </p:txBody>
      </p:sp>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15250" y="5391149"/>
            <a:ext cx="1305457"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393228"/>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zoom.us/" TargetMode="External"/><Relationship Id="rId2" Type="http://schemas.openxmlformats.org/officeDocument/2006/relationships/hyperlink" Target="http://nano4me.org/" TargetMode="External"/><Relationship Id="rId1" Type="http://schemas.openxmlformats.org/officeDocument/2006/relationships/slideLayout" Target="../slideLayouts/slideLayout2.xml"/><Relationship Id="rId4" Type="http://schemas.openxmlformats.org/officeDocument/2006/relationships/hyperlink" Target="https://www.teamviewer.com/en/index.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716138" y="800100"/>
            <a:ext cx="7772400" cy="70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200" dirty="0">
                <a:latin typeface="Andalus" panose="02020603050405020304" pitchFamily="18" charset="-78"/>
                <a:cs typeface="Andalus" panose="02020603050405020304" pitchFamily="18" charset="-78"/>
              </a:rPr>
              <a:t>Remote Access Laboratory Guide</a:t>
            </a:r>
            <a:endParaRPr lang="en-US" altLang="en-US" sz="3200" dirty="0">
              <a:latin typeface="Andalus" panose="02020603050405020304" pitchFamily="18" charset="-78"/>
              <a:cs typeface="Andalus" panose="02020603050405020304" pitchFamily="18" charset="-78"/>
            </a:endParaRPr>
          </a:p>
          <a:p>
            <a:pPr algn="ctr"/>
            <a:endParaRPr lang="en-US" altLang="en-US" sz="3200" dirty="0">
              <a:solidFill>
                <a:schemeClr val="tx2"/>
              </a:solidFill>
              <a:latin typeface="Andalus" panose="02020603050405020304" pitchFamily="18" charset="-78"/>
              <a:cs typeface="Andalus" panose="02020603050405020304" pitchFamily="18" charset="-78"/>
            </a:endParaRPr>
          </a:p>
        </p:txBody>
      </p:sp>
      <p:pic>
        <p:nvPicPr>
          <p:cNvPr id="3" name="Picture 2"/>
          <p:cNvPicPr>
            <a:picLocks noChangeAspect="1"/>
          </p:cNvPicPr>
          <p:nvPr/>
        </p:nvPicPr>
        <p:blipFill rotWithShape="1">
          <a:blip r:embed="rId3"/>
          <a:srcRect r="936"/>
          <a:stretch/>
        </p:blipFill>
        <p:spPr>
          <a:xfrm>
            <a:off x="823814" y="2164830"/>
            <a:ext cx="3200400" cy="3194755"/>
          </a:xfrm>
          <a:prstGeom prst="rect">
            <a:avLst/>
          </a:prstGeom>
        </p:spPr>
      </p:pic>
      <p:sp>
        <p:nvSpPr>
          <p:cNvPr id="6" name="Rectangle 5"/>
          <p:cNvSpPr/>
          <p:nvPr/>
        </p:nvSpPr>
        <p:spPr>
          <a:xfrm>
            <a:off x="4022508" y="2094743"/>
            <a:ext cx="4663440" cy="954107"/>
          </a:xfrm>
          <a:prstGeom prst="rect">
            <a:avLst/>
          </a:prstGeom>
        </p:spPr>
        <p:txBody>
          <a:bodyPr wrap="square">
            <a:spAutoFit/>
          </a:bodyPr>
          <a:lstStyle/>
          <a:p>
            <a:pPr algn="ctr"/>
            <a:r>
              <a:rPr lang="en-US" altLang="en-US" sz="2800" dirty="0">
                <a:solidFill>
                  <a:schemeClr val="tx2"/>
                </a:solidFill>
              </a:rPr>
              <a:t>Determination of Percent Oxygen in Air</a:t>
            </a:r>
          </a:p>
        </p:txBody>
      </p:sp>
      <p:sp>
        <p:nvSpPr>
          <p:cNvPr id="9" name="Rectangle 8"/>
          <p:cNvSpPr/>
          <p:nvPr/>
        </p:nvSpPr>
        <p:spPr>
          <a:xfrm>
            <a:off x="4219918" y="3974590"/>
            <a:ext cx="4268620" cy="1754326"/>
          </a:xfrm>
          <a:prstGeom prst="rect">
            <a:avLst/>
          </a:prstGeom>
        </p:spPr>
        <p:txBody>
          <a:bodyPr wrap="square">
            <a:spAutoFit/>
          </a:bodyPr>
          <a:lstStyle/>
          <a:p>
            <a:r>
              <a:rPr lang="en-US" b="1" dirty="0">
                <a:solidFill>
                  <a:srgbClr val="000000"/>
                </a:solidFill>
                <a:latin typeface="+mn-lt"/>
              </a:rPr>
              <a:t>In this exercise, you will: </a:t>
            </a:r>
          </a:p>
          <a:p>
            <a:pPr marL="342900" indent="-342900">
              <a:buFont typeface="Arial" panose="020B0604020202020204" pitchFamily="34" charset="0"/>
              <a:buChar char="•"/>
            </a:pPr>
            <a:r>
              <a:rPr lang="en-US" sz="1200" dirty="0">
                <a:solidFill>
                  <a:srgbClr val="000000"/>
                </a:solidFill>
                <a:latin typeface="+mn-lt"/>
              </a:rPr>
              <a:t>Measure the size of a room to determine the room volume</a:t>
            </a:r>
          </a:p>
          <a:p>
            <a:pPr marL="342900" indent="-342900">
              <a:buFont typeface="Arial" panose="020B0604020202020204" pitchFamily="34" charset="0"/>
              <a:buChar char="•"/>
            </a:pPr>
            <a:r>
              <a:rPr lang="en-US" sz="1200" dirty="0">
                <a:solidFill>
                  <a:srgbClr val="000000"/>
                </a:solidFill>
                <a:latin typeface="+mn-lt"/>
              </a:rPr>
              <a:t>Measure the weight of a sample</a:t>
            </a:r>
          </a:p>
          <a:p>
            <a:pPr marL="342900" indent="-342900">
              <a:buFont typeface="Arial" panose="020B0604020202020204" pitchFamily="34" charset="0"/>
              <a:buChar char="•"/>
            </a:pPr>
            <a:r>
              <a:rPr lang="en-US" sz="1200" dirty="0">
                <a:solidFill>
                  <a:srgbClr val="000000"/>
                </a:solidFill>
                <a:latin typeface="+mn-lt"/>
              </a:rPr>
              <a:t>Perform chemical reaction calculation to determine the percent oxygen in a room</a:t>
            </a:r>
          </a:p>
          <a:p>
            <a:pPr marL="342900" indent="-342900">
              <a:buFont typeface="Arial" panose="020B0604020202020204" pitchFamily="34" charset="0"/>
              <a:buChar char="•"/>
            </a:pPr>
            <a:r>
              <a:rPr lang="en-US" sz="1200" dirty="0">
                <a:solidFill>
                  <a:srgbClr val="000000"/>
                </a:solidFill>
                <a:latin typeface="+mn-lt"/>
              </a:rPr>
              <a:t>Gain experience in nanoscale characterization</a:t>
            </a:r>
          </a:p>
          <a:p>
            <a:endParaRPr lang="en-US" dirty="0">
              <a:solidFill>
                <a:srgbClr val="000000"/>
              </a:solidFill>
              <a:latin typeface="+mn-lt"/>
            </a:endParaRPr>
          </a:p>
        </p:txBody>
      </p:sp>
      <p:sp>
        <p:nvSpPr>
          <p:cNvPr id="2" name="TextBox 1"/>
          <p:cNvSpPr txBox="1"/>
          <p:nvPr/>
        </p:nvSpPr>
        <p:spPr>
          <a:xfrm>
            <a:off x="0" y="6596390"/>
            <a:ext cx="1766830" cy="261610"/>
          </a:xfrm>
          <a:prstGeom prst="rect">
            <a:avLst/>
          </a:prstGeom>
          <a:noFill/>
        </p:spPr>
        <p:txBody>
          <a:bodyPr wrap="none" rtlCol="0">
            <a:spAutoFit/>
          </a:bodyPr>
          <a:lstStyle/>
          <a:p>
            <a:r>
              <a:rPr lang="en-US" sz="1100" dirty="0">
                <a:latin typeface="+mn-lt"/>
              </a:rPr>
              <a:t>Published: Dec 2016, Rev. 1</a:t>
            </a:r>
          </a:p>
        </p:txBody>
      </p:sp>
    </p:spTree>
    <p:extLst>
      <p:ext uri="{BB962C8B-B14F-4D97-AF65-F5344CB8AC3E}">
        <p14:creationId xmlns:p14="http://schemas.microsoft.com/office/powerpoint/2010/main" val="3981824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8713" y="573505"/>
            <a:ext cx="7750488" cy="511811"/>
          </a:xfrm>
        </p:spPr>
        <p:txBody>
          <a:bodyPr>
            <a:normAutofit fontScale="90000"/>
          </a:bodyPr>
          <a:lstStyle/>
          <a:p>
            <a:r>
              <a:rPr lang="en-US" dirty="0"/>
              <a:t>Remote Access Connection Instructions </a:t>
            </a:r>
          </a:p>
        </p:txBody>
      </p:sp>
      <p:sp>
        <p:nvSpPr>
          <p:cNvPr id="3" name="Content Placeholder 2"/>
          <p:cNvSpPr>
            <a:spLocks noGrp="1"/>
          </p:cNvSpPr>
          <p:nvPr>
            <p:ph idx="1"/>
          </p:nvPr>
        </p:nvSpPr>
        <p:spPr>
          <a:xfrm>
            <a:off x="761122" y="1203301"/>
            <a:ext cx="7434295" cy="5086404"/>
          </a:xfrm>
        </p:spPr>
        <p:txBody>
          <a:bodyPr>
            <a:noAutofit/>
          </a:bodyPr>
          <a:lstStyle/>
          <a:p>
            <a:pPr algn="just">
              <a:buFont typeface="+mj-lt"/>
              <a:buAutoNum type="romanUcPeriod" startAt="5"/>
            </a:pPr>
            <a:r>
              <a:rPr lang="en-US" sz="1200" dirty="0"/>
              <a:t>You will need: </a:t>
            </a:r>
          </a:p>
          <a:p>
            <a:pPr marL="548640" lvl="1" indent="0" algn="just">
              <a:spcBef>
                <a:spcPts val="0"/>
              </a:spcBef>
              <a:spcAft>
                <a:spcPts val="0"/>
              </a:spcAft>
              <a:buFont typeface="+mj-lt"/>
              <a:buAutoNum type="alphaLcParenR"/>
            </a:pPr>
            <a:r>
              <a:rPr lang="en-US" sz="1200" dirty="0"/>
              <a:t> Computer with administrator access to install plug-ins and software </a:t>
            </a:r>
          </a:p>
          <a:p>
            <a:pPr marL="548640" lvl="1" indent="0" algn="just">
              <a:spcAft>
                <a:spcPts val="0"/>
              </a:spcAft>
              <a:buFont typeface="+mj-lt"/>
              <a:buAutoNum type="alphaLcParenR"/>
            </a:pPr>
            <a:r>
              <a:rPr lang="en-US" sz="1200" dirty="0"/>
              <a:t> An internet connection </a:t>
            </a:r>
          </a:p>
          <a:p>
            <a:pPr marL="548640" lvl="1" indent="0" algn="just">
              <a:spcAft>
                <a:spcPts val="0"/>
              </a:spcAft>
              <a:buFont typeface="+mj-lt"/>
              <a:buAutoNum type="alphaLcParenR"/>
            </a:pPr>
            <a:r>
              <a:rPr lang="en-US" sz="1200" dirty="0"/>
              <a:t> Speakers </a:t>
            </a:r>
          </a:p>
          <a:p>
            <a:pPr marL="548640" lvl="1" indent="0" algn="just">
              <a:spcAft>
                <a:spcPts val="0"/>
              </a:spcAft>
              <a:buFont typeface="+mj-lt"/>
              <a:buAutoNum type="alphaLcParenR"/>
            </a:pPr>
            <a:r>
              <a:rPr lang="en-US" sz="1200" dirty="0"/>
              <a:t> Microphone </a:t>
            </a:r>
          </a:p>
          <a:p>
            <a:pPr marL="548640" lvl="1" indent="0" algn="just">
              <a:spcAft>
                <a:spcPts val="0"/>
              </a:spcAft>
              <a:buFont typeface="+mj-lt"/>
              <a:buAutoNum type="alphaLcParenR"/>
            </a:pPr>
            <a:r>
              <a:rPr lang="en-US" sz="1200" dirty="0"/>
              <a:t> Projector connected to the same computer </a:t>
            </a:r>
          </a:p>
          <a:p>
            <a:pPr marL="548640" lvl="1" indent="0" algn="just">
              <a:spcAft>
                <a:spcPts val="0"/>
              </a:spcAft>
              <a:buFont typeface="+mj-lt"/>
              <a:buAutoNum type="alphaLcParenR"/>
            </a:pPr>
            <a:r>
              <a:rPr lang="en-US" sz="1200" dirty="0"/>
              <a:t> Web browser (Firefox preferred) </a:t>
            </a:r>
          </a:p>
          <a:p>
            <a:pPr algn="just">
              <a:spcBef>
                <a:spcPts val="600"/>
              </a:spcBef>
              <a:buFont typeface="+mj-lt"/>
              <a:buAutoNum type="romanUcPeriod" startAt="6"/>
            </a:pPr>
            <a:r>
              <a:rPr lang="en-US" sz="1200" dirty="0"/>
              <a:t>During the test run you can refer to this guide to perform the following steps, but it’s very important that you only</a:t>
            </a:r>
            <a:r>
              <a:rPr lang="en-US" sz="1200" b="1" dirty="0"/>
              <a:t> </a:t>
            </a:r>
            <a:r>
              <a:rPr lang="en-US" sz="1200" dirty="0"/>
              <a:t>proceed with these steps during your scheduled times. You may interfere with other remote sessions and potentially damage equipment if you log in at other times. </a:t>
            </a:r>
          </a:p>
          <a:p>
            <a:pPr marL="548640" lvl="1" indent="0" algn="just">
              <a:spcAft>
                <a:spcPts val="0"/>
              </a:spcAft>
              <a:buFont typeface="+mj-lt"/>
              <a:buAutoNum type="alphaLcParenR"/>
            </a:pPr>
            <a:r>
              <a:rPr lang="en-US" sz="1200" dirty="0"/>
              <a:t> Open and logon to your Zoom/Team-viewer account. You will be given the access code to enter at the time of your test and then again during the remote session. </a:t>
            </a:r>
          </a:p>
          <a:p>
            <a:pPr marL="1177290" lvl="2" algn="just">
              <a:buFont typeface="Wingdings" panose="05000000000000000000" pitchFamily="2" charset="2"/>
              <a:buChar char="§"/>
            </a:pPr>
            <a:r>
              <a:rPr lang="en-US" sz="1200" dirty="0"/>
              <a:t>If you are using the Zoom software, Remote Access staff will give you the access code. </a:t>
            </a:r>
          </a:p>
          <a:p>
            <a:pPr marL="1177290" lvl="2" algn="just">
              <a:buFont typeface="Wingdings" panose="05000000000000000000" pitchFamily="2" charset="2"/>
              <a:buChar char="§"/>
            </a:pPr>
            <a:r>
              <a:rPr lang="en-US" sz="1200" dirty="0"/>
              <a:t>If you are using the Team-viewer software, Remote Access staff will give you the ID &amp; password.</a:t>
            </a:r>
          </a:p>
          <a:p>
            <a:pPr marL="548640" lvl="1" indent="0" algn="just">
              <a:spcAft>
                <a:spcPts val="0"/>
              </a:spcAft>
              <a:buFont typeface="+mj-lt"/>
              <a:buAutoNum type="alphaLcParenR"/>
            </a:pPr>
            <a:r>
              <a:rPr lang="en-US" sz="1200" dirty="0"/>
              <a:t> You should soon see the Remote Access desktop and at this point you can interact with the icons on the screen as if it were your desktop.</a:t>
            </a:r>
          </a:p>
          <a:p>
            <a:pPr marL="548640" lvl="1" indent="0" algn="just">
              <a:spcAft>
                <a:spcPts val="0"/>
              </a:spcAft>
              <a:buFont typeface="+mj-lt"/>
              <a:buAutoNum type="alphaLcParenR"/>
            </a:pPr>
            <a:r>
              <a:rPr lang="en-US" sz="1200" dirty="0"/>
              <a:t> Switch to full screen mode by selecting the maximize screen option in the top right corner of the screen. </a:t>
            </a:r>
          </a:p>
          <a:p>
            <a:pPr marL="548640" lvl="1" indent="0" algn="just">
              <a:spcAft>
                <a:spcPts val="0"/>
              </a:spcAft>
              <a:buFont typeface="+mj-lt"/>
              <a:buAutoNum type="alphaLcParenR"/>
            </a:pPr>
            <a:r>
              <a:rPr lang="en-US" sz="1200" dirty="0"/>
              <a:t> Upon completion of the session, move your mouse to the top right corner of the screen, and click on the X to disconnect the remote session. It will ask if you want to end the remote session. Click Yes. </a:t>
            </a:r>
          </a:p>
        </p:txBody>
      </p:sp>
    </p:spTree>
    <p:extLst>
      <p:ext uri="{BB962C8B-B14F-4D97-AF65-F5344CB8AC3E}">
        <p14:creationId xmlns:p14="http://schemas.microsoft.com/office/powerpoint/2010/main" val="1902352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8713" y="573505"/>
            <a:ext cx="7750488" cy="511811"/>
          </a:xfrm>
        </p:spPr>
        <p:txBody>
          <a:bodyPr>
            <a:normAutofit fontScale="90000"/>
          </a:bodyPr>
          <a:lstStyle/>
          <a:p>
            <a:r>
              <a:rPr lang="en-US" dirty="0"/>
              <a:t>Author and Editor References</a:t>
            </a:r>
          </a:p>
        </p:txBody>
      </p:sp>
      <p:sp>
        <p:nvSpPr>
          <p:cNvPr id="3" name="Content Placeholder 2"/>
          <p:cNvSpPr>
            <a:spLocks noGrp="1"/>
          </p:cNvSpPr>
          <p:nvPr>
            <p:ph idx="1"/>
          </p:nvPr>
        </p:nvSpPr>
        <p:spPr>
          <a:xfrm>
            <a:off x="873278" y="1203301"/>
            <a:ext cx="6798736" cy="5000946"/>
          </a:xfrm>
        </p:spPr>
        <p:txBody>
          <a:bodyPr>
            <a:normAutofit/>
          </a:bodyPr>
          <a:lstStyle/>
          <a:p>
            <a:pPr marL="0" indent="0" algn="just">
              <a:buNone/>
            </a:pPr>
            <a:r>
              <a:rPr lang="en-US" sz="1600" dirty="0"/>
              <a:t>This remote access laboratory was created thanks to work done primarily at Pasadena City College, Pasadena CA. Two workshops were held at PCC in Aug 2015 and Aug 2016.  Contributors to this the creation of this laboratory were:</a:t>
            </a:r>
          </a:p>
          <a:p>
            <a:pPr lvl="1" algn="just"/>
            <a:r>
              <a:rPr lang="en-US" sz="1600" dirty="0"/>
              <a:t> Jared Ashcroft			Pasadena City College</a:t>
            </a:r>
          </a:p>
          <a:p>
            <a:pPr algn="just"/>
            <a:endParaRPr lang="en-US" sz="1600" dirty="0"/>
          </a:p>
          <a:p>
            <a:pPr algn="just"/>
            <a:r>
              <a:rPr lang="en-US" sz="1600" dirty="0"/>
              <a:t>Editing into RAIN Format was completed by:</a:t>
            </a:r>
          </a:p>
          <a:p>
            <a:pPr lvl="1" algn="just"/>
            <a:r>
              <a:rPr lang="en-US" sz="1600" dirty="0"/>
              <a:t>Beth Last				The Pennsylvania State University</a:t>
            </a:r>
          </a:p>
        </p:txBody>
      </p:sp>
    </p:spTree>
    <p:extLst>
      <p:ext uri="{BB962C8B-B14F-4D97-AF65-F5344CB8AC3E}">
        <p14:creationId xmlns:p14="http://schemas.microsoft.com/office/powerpoint/2010/main" val="1644135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8713" y="573505"/>
            <a:ext cx="7750488" cy="511811"/>
          </a:xfrm>
        </p:spPr>
        <p:txBody>
          <a:bodyPr>
            <a:normAutofit fontScale="90000"/>
          </a:bodyPr>
          <a:lstStyle/>
          <a:p>
            <a:r>
              <a:rPr lang="en-US" dirty="0"/>
              <a:t>References and Supplemental Material</a:t>
            </a:r>
          </a:p>
        </p:txBody>
      </p:sp>
      <p:sp>
        <p:nvSpPr>
          <p:cNvPr id="3" name="Content Placeholder 2"/>
          <p:cNvSpPr>
            <a:spLocks noGrp="1"/>
          </p:cNvSpPr>
          <p:nvPr>
            <p:ph idx="1"/>
          </p:nvPr>
        </p:nvSpPr>
        <p:spPr>
          <a:xfrm>
            <a:off x="873278" y="1203301"/>
            <a:ext cx="6798736" cy="5000946"/>
          </a:xfrm>
        </p:spPr>
        <p:txBody>
          <a:bodyPr>
            <a:normAutofit/>
          </a:bodyPr>
          <a:lstStyle/>
          <a:p>
            <a:pPr marL="0" indent="0" algn="just">
              <a:spcBef>
                <a:spcPts val="0"/>
              </a:spcBef>
              <a:buNone/>
            </a:pPr>
            <a:r>
              <a:rPr lang="en-US" sz="1200" dirty="0"/>
              <a:t>The Nanotechnology Applications and Career Knowledge (NACK) Center was established at the Penn State College of Engineering in September 2008 through the National Science Foundation (NSF) Advanced Technological Education program. </a:t>
            </a:r>
          </a:p>
          <a:p>
            <a:pPr marL="0" indent="0" algn="just">
              <a:buNone/>
            </a:pPr>
            <a:r>
              <a:rPr lang="en-US" sz="1200" dirty="0"/>
              <a:t>Please contact a NACK representative today to assist you in increasing the awareness of nanotechnology and education related opportunities across the nation. Visit our website for an expanded contact list. </a:t>
            </a:r>
          </a:p>
          <a:p>
            <a:pPr marL="0" indent="0" algn="just">
              <a:buNone/>
            </a:pPr>
            <a:r>
              <a:rPr lang="en-US" sz="1200" dirty="0"/>
              <a:t>The work included had been led by the NACK Center and has been partially supported by the NSF under Grant Nos. 0802498, 1205105, and 1601450. Any opinions, findings, and conclusions or recommendations expressed in this material are those of the author(s) and do not necessarily reflect the views of the National Science Foundation. </a:t>
            </a:r>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3483" r="25115" b="66148"/>
          <a:stretch/>
        </p:blipFill>
        <p:spPr>
          <a:xfrm>
            <a:off x="152073" y="5486400"/>
            <a:ext cx="1351989" cy="1200495"/>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69627"/>
          <a:stretch/>
        </p:blipFill>
        <p:spPr>
          <a:xfrm>
            <a:off x="4453144" y="5810250"/>
            <a:ext cx="1828800" cy="748916"/>
          </a:xfrm>
          <a:prstGeom prst="rect">
            <a:avLst/>
          </a:prstGeom>
        </p:spPr>
      </p:pic>
      <p:sp>
        <p:nvSpPr>
          <p:cNvPr id="2" name="TextBox 1"/>
          <p:cNvSpPr txBox="1"/>
          <p:nvPr/>
        </p:nvSpPr>
        <p:spPr>
          <a:xfrm>
            <a:off x="1685925" y="5810250"/>
            <a:ext cx="1924050" cy="769441"/>
          </a:xfrm>
          <a:prstGeom prst="rect">
            <a:avLst/>
          </a:prstGeom>
          <a:noFill/>
        </p:spPr>
        <p:txBody>
          <a:bodyPr wrap="square" rtlCol="0">
            <a:spAutoFit/>
          </a:bodyPr>
          <a:lstStyle/>
          <a:p>
            <a:r>
              <a:rPr lang="en-US" sz="1100" dirty="0">
                <a:latin typeface="+mn-lt"/>
              </a:rPr>
              <a:t>Funded, in part, by a grant from the National Science Foundation.</a:t>
            </a:r>
            <a:br>
              <a:rPr lang="en-US" sz="1100" dirty="0">
                <a:latin typeface="+mn-lt"/>
              </a:rPr>
            </a:br>
            <a:r>
              <a:rPr lang="en-US" sz="1100" dirty="0">
                <a:latin typeface="+mn-lt"/>
              </a:rPr>
              <a:t>DUE </a:t>
            </a:r>
            <a:r>
              <a:rPr lang="en-US" sz="1100" dirty="0">
                <a:latin typeface="+mn-lt"/>
              </a:rPr>
              <a:t>1601450</a:t>
            </a:r>
            <a:endParaRPr lang="en-US" sz="1100" dirty="0">
              <a:latin typeface="+mn-lt"/>
            </a:endParaRPr>
          </a:p>
        </p:txBody>
      </p:sp>
      <p:sp>
        <p:nvSpPr>
          <p:cNvPr id="11" name="Rectangle 10"/>
          <p:cNvSpPr/>
          <p:nvPr/>
        </p:nvSpPr>
        <p:spPr>
          <a:xfrm>
            <a:off x="6990887" y="3724515"/>
            <a:ext cx="1914987" cy="600164"/>
          </a:xfrm>
          <a:prstGeom prst="rect">
            <a:avLst/>
          </a:prstGeom>
        </p:spPr>
        <p:txBody>
          <a:bodyPr wrap="square">
            <a:spAutoFit/>
          </a:bodyPr>
          <a:lstStyle/>
          <a:p>
            <a:r>
              <a:rPr lang="en-US" sz="1100" dirty="0">
                <a:latin typeface="+mn-lt"/>
              </a:rPr>
              <a:t>Pennsylvania State University</a:t>
            </a:r>
          </a:p>
          <a:p>
            <a:r>
              <a:rPr lang="en-US" sz="1100" dirty="0">
                <a:latin typeface="+mn-lt"/>
              </a:rPr>
              <a:t>118 Research West</a:t>
            </a:r>
          </a:p>
          <a:p>
            <a:r>
              <a:rPr lang="en-US" sz="1100" dirty="0">
                <a:latin typeface="+mn-lt"/>
              </a:rPr>
              <a:t>University Park, PA 16802</a:t>
            </a:r>
          </a:p>
        </p:txBody>
      </p:sp>
      <p:sp>
        <p:nvSpPr>
          <p:cNvPr id="12" name="TextBox 11"/>
          <p:cNvSpPr txBox="1"/>
          <p:nvPr/>
        </p:nvSpPr>
        <p:spPr>
          <a:xfrm>
            <a:off x="237237" y="3657954"/>
            <a:ext cx="2115438" cy="600164"/>
          </a:xfrm>
          <a:prstGeom prst="rect">
            <a:avLst/>
          </a:prstGeom>
          <a:noFill/>
        </p:spPr>
        <p:txBody>
          <a:bodyPr wrap="square" rtlCol="0">
            <a:spAutoFit/>
          </a:bodyPr>
          <a:lstStyle/>
          <a:p>
            <a:r>
              <a:rPr lang="en-US" sz="1100" dirty="0">
                <a:solidFill>
                  <a:srgbClr val="000000"/>
                </a:solidFill>
                <a:latin typeface="+mn-lt"/>
              </a:rPr>
              <a:t>Nanotechnology Applications and Career Knowledge (NACK) National Center </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926" y="3707708"/>
            <a:ext cx="2181224" cy="500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6863" y="3784297"/>
            <a:ext cx="1629237" cy="729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5" name="Object 14"/>
          <p:cNvGraphicFramePr>
            <a:graphicFrameLocks noChangeAspect="1"/>
          </p:cNvGraphicFramePr>
          <p:nvPr>
            <p:extLst>
              <p:ext uri="{D42A27DB-BD31-4B8C-83A1-F6EECF244321}">
                <p14:modId xmlns:p14="http://schemas.microsoft.com/office/powerpoint/2010/main" val="717334838"/>
              </p:ext>
            </p:extLst>
          </p:nvPr>
        </p:nvGraphicFramePr>
        <p:xfrm>
          <a:off x="1288472" y="4568241"/>
          <a:ext cx="2250065" cy="759361"/>
        </p:xfrm>
        <a:graphic>
          <a:graphicData uri="http://schemas.openxmlformats.org/presentationml/2006/ole">
            <mc:AlternateContent xmlns:mc="http://schemas.openxmlformats.org/markup-compatibility/2006">
              <mc:Choice xmlns:v="urn:schemas-microsoft-com:vml" Requires="v">
                <p:oleObj spid="_x0000_s1030" name="Image" r:id="rId6" imgW="6247440" imgH="2107800" progId="Photoshop.Image.16">
                  <p:embed/>
                </p:oleObj>
              </mc:Choice>
              <mc:Fallback>
                <p:oleObj name="Image" r:id="rId6" imgW="6247440" imgH="2107800" progId="Photoshop.Image.16">
                  <p:embed/>
                  <p:pic>
                    <p:nvPicPr>
                      <p:cNvPr id="0" name=""/>
                      <p:cNvPicPr/>
                      <p:nvPr/>
                    </p:nvPicPr>
                    <p:blipFill>
                      <a:blip r:embed="rId7"/>
                      <a:stretch>
                        <a:fillRect/>
                      </a:stretch>
                    </p:blipFill>
                    <p:spPr>
                      <a:xfrm>
                        <a:off x="1288472" y="4568241"/>
                        <a:ext cx="2250065" cy="759361"/>
                      </a:xfrm>
                      <a:prstGeom prst="rect">
                        <a:avLst/>
                      </a:prstGeom>
                    </p:spPr>
                  </p:pic>
                </p:oleObj>
              </mc:Fallback>
            </mc:AlternateContent>
          </a:graphicData>
        </a:graphic>
      </p:graphicFrame>
    </p:spTree>
    <p:extLst>
      <p:ext uri="{BB962C8B-B14F-4D97-AF65-F5344CB8AC3E}">
        <p14:creationId xmlns:p14="http://schemas.microsoft.com/office/powerpoint/2010/main" val="1202744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5929" y="1176850"/>
            <a:ext cx="7777339" cy="4401205"/>
          </a:xfrm>
          <a:prstGeom prst="rect">
            <a:avLst/>
          </a:prstGeom>
        </p:spPr>
        <p:txBody>
          <a:bodyPr wrap="square">
            <a:spAutoFit/>
          </a:bodyPr>
          <a:lstStyle/>
          <a:p>
            <a:pPr marL="0" lvl="0" indent="0" algn="just">
              <a:buNone/>
            </a:pPr>
            <a:r>
              <a:rPr lang="en-US" sz="1400" dirty="0">
                <a:latin typeface="+mn-lt"/>
              </a:rPr>
              <a:t>Oxygen is a vital aspect of life. Without it, we would all die. In 1785, British chemist Henry Cavendish published a paper reporting that air contained approximately 20% “</a:t>
            </a:r>
            <a:r>
              <a:rPr lang="en-US" sz="1400" dirty="0" err="1">
                <a:latin typeface="+mn-lt"/>
              </a:rPr>
              <a:t>dephlogisticated</a:t>
            </a:r>
            <a:r>
              <a:rPr lang="en-US" sz="1400" dirty="0">
                <a:latin typeface="+mn-lt"/>
              </a:rPr>
              <a:t>” air. What he meant was oxygen. We now know that air consists of nitrogen (78%), oxygen (~21%) and argon (almost 1%). Other molecules in the air are present in minute quantities.</a:t>
            </a:r>
          </a:p>
          <a:p>
            <a:pPr marL="0" lvl="0" indent="0" algn="just">
              <a:buNone/>
            </a:pPr>
            <a:endParaRPr lang="en-US" sz="1400" dirty="0">
              <a:latin typeface="+mn-lt"/>
            </a:endParaRPr>
          </a:p>
          <a:p>
            <a:pPr marL="0" lvl="0" indent="0" algn="just">
              <a:buNone/>
            </a:pPr>
            <a:r>
              <a:rPr lang="en-US" sz="1400" dirty="0">
                <a:latin typeface="+mn-lt"/>
              </a:rPr>
              <a:t>Oxygen is replenished in our environment through photosynthesis. Photosynthesis is the process of water combining with carbon dioxide in the presence of energy to form oxygen and glucose </a:t>
            </a:r>
          </a:p>
          <a:p>
            <a:pPr marL="0" lvl="0" indent="0" algn="just">
              <a:buNone/>
            </a:pPr>
            <a:r>
              <a:rPr lang="en-US" sz="1400" dirty="0">
                <a:latin typeface="+mn-lt"/>
              </a:rPr>
              <a:t>in plants. </a:t>
            </a: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p:txBody>
      </p:sp>
      <p:sp>
        <p:nvSpPr>
          <p:cNvPr id="10" name="Title 1"/>
          <p:cNvSpPr>
            <a:spLocks noGrp="1"/>
          </p:cNvSpPr>
          <p:nvPr>
            <p:ph type="title"/>
          </p:nvPr>
        </p:nvSpPr>
        <p:spPr>
          <a:xfrm>
            <a:off x="1176866" y="573505"/>
            <a:ext cx="6798734" cy="511811"/>
          </a:xfrm>
        </p:spPr>
        <p:txBody>
          <a:bodyPr>
            <a:normAutofit fontScale="90000"/>
          </a:bodyPr>
          <a:lstStyle/>
          <a:p>
            <a:r>
              <a:rPr lang="en-US" dirty="0"/>
              <a:t>Background</a:t>
            </a:r>
          </a:p>
        </p:txBody>
      </p:sp>
      <p:pic>
        <p:nvPicPr>
          <p:cNvPr id="6" name="Picture 4" descr="photosynthesis_eq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781" y="3126201"/>
            <a:ext cx="5788284" cy="289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87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5929" y="1176850"/>
            <a:ext cx="7777339" cy="4185761"/>
          </a:xfrm>
          <a:prstGeom prst="rect">
            <a:avLst/>
          </a:prstGeom>
        </p:spPr>
        <p:txBody>
          <a:bodyPr wrap="square">
            <a:spAutoFit/>
          </a:bodyPr>
          <a:lstStyle/>
          <a:p>
            <a:r>
              <a:rPr lang="en-US" sz="1400" dirty="0"/>
              <a:t>Chemically, oxygen does not react with itself, nitrogen or water under normal conditions. One of the most well known reactions of oxygen is called combustion. Combustion is the reaction of oxygen gas with a given substance, producing heat in the process. Combustion is what occurs in your car when octane (gas) reacts with oxygen to produce carbon dioxide and water, producing energy in the process that is used to propel your car </a:t>
            </a:r>
            <a:r>
              <a:rPr lang="en-US" sz="1400" b="1" dirty="0"/>
              <a:t>(Figure 2)</a:t>
            </a:r>
            <a:r>
              <a:rPr lang="en-US" sz="1400" dirty="0"/>
              <a:t>. This is an example of an oxidation-reduction reaction, where electrons are transferred from one substance to another. A well-known oxidation-reduction is the reaction of oxygen with a metal to form a metal oxide.</a:t>
            </a: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p:txBody>
      </p:sp>
      <p:sp>
        <p:nvSpPr>
          <p:cNvPr id="10" name="Title 1"/>
          <p:cNvSpPr>
            <a:spLocks noGrp="1"/>
          </p:cNvSpPr>
          <p:nvPr>
            <p:ph type="title"/>
          </p:nvPr>
        </p:nvSpPr>
        <p:spPr>
          <a:xfrm>
            <a:off x="1176866" y="573505"/>
            <a:ext cx="6798734" cy="511811"/>
          </a:xfrm>
        </p:spPr>
        <p:txBody>
          <a:bodyPr>
            <a:normAutofit fontScale="90000"/>
          </a:bodyPr>
          <a:lstStyle/>
          <a:p>
            <a:r>
              <a:rPr lang="en-US" dirty="0"/>
              <a:t>Background</a:t>
            </a:r>
          </a:p>
        </p:txBody>
      </p:sp>
      <p:sp>
        <p:nvSpPr>
          <p:cNvPr id="4" name="Rectangle 3"/>
          <p:cNvSpPr/>
          <p:nvPr/>
        </p:nvSpPr>
        <p:spPr>
          <a:xfrm>
            <a:off x="3142276" y="6457890"/>
            <a:ext cx="4572000" cy="246221"/>
          </a:xfrm>
          <a:prstGeom prst="rect">
            <a:avLst/>
          </a:prstGeom>
        </p:spPr>
        <p:txBody>
          <a:bodyPr>
            <a:spAutoFit/>
          </a:bodyPr>
          <a:lstStyle/>
          <a:p>
            <a:r>
              <a:rPr lang="en-US" sz="1000" dirty="0"/>
              <a:t>http://slideplayer.com/slide/1710838/</a:t>
            </a:r>
          </a:p>
        </p:txBody>
      </p:sp>
      <p:pic>
        <p:nvPicPr>
          <p:cNvPr id="10243" name="Picture 3" descr="slide_2"/>
          <p:cNvPicPr>
            <a:picLocks noChangeAspect="1" noChangeArrowheads="1"/>
          </p:cNvPicPr>
          <p:nvPr/>
        </p:nvPicPr>
        <p:blipFill rotWithShape="1">
          <a:blip r:embed="rId2">
            <a:extLst>
              <a:ext uri="{28A0092B-C50C-407E-A947-70E740481C1C}">
                <a14:useLocalDpi xmlns:a14="http://schemas.microsoft.com/office/drawing/2010/main" val="0"/>
              </a:ext>
            </a:extLst>
          </a:blip>
          <a:srcRect t="6288" b="17451"/>
          <a:stretch/>
        </p:blipFill>
        <p:spPr bwMode="auto">
          <a:xfrm>
            <a:off x="1369330" y="2827607"/>
            <a:ext cx="6043310" cy="344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335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5929" y="1176850"/>
            <a:ext cx="7777339" cy="3754874"/>
          </a:xfrm>
          <a:prstGeom prst="rect">
            <a:avLst/>
          </a:prstGeom>
        </p:spPr>
        <p:txBody>
          <a:bodyPr wrap="square">
            <a:spAutoFit/>
          </a:bodyPr>
          <a:lstStyle/>
          <a:p>
            <a:pPr marL="0" lvl="0" indent="0" algn="just">
              <a:buNone/>
            </a:pPr>
            <a:r>
              <a:rPr lang="en-US" sz="1400" dirty="0">
                <a:latin typeface="+mn-lt"/>
              </a:rPr>
              <a:t>An early observation about combustion was that it stops when the supply of air is removed. Several theories were postulated about this observation, one being the Theory of Phlogiston. According to this theory, during combustion a substance called phlogiston is released and absorbed by the air until saturation occurs. At this point, combustion stops. This theory was accepted until the 1700’s. With the discovery of oxygen by Carl Wilhelm Steele in 1774 and subsequent combustion studies by Antoine Lavoisier and Joseph Priestly, it was shown that a metal reacts with oxygen to form a metal oxide.</a:t>
            </a: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p:txBody>
      </p:sp>
      <p:sp>
        <p:nvSpPr>
          <p:cNvPr id="10" name="Title 1"/>
          <p:cNvSpPr>
            <a:spLocks noGrp="1"/>
          </p:cNvSpPr>
          <p:nvPr>
            <p:ph type="title"/>
          </p:nvPr>
        </p:nvSpPr>
        <p:spPr>
          <a:xfrm>
            <a:off x="1176866" y="573505"/>
            <a:ext cx="6798734" cy="511811"/>
          </a:xfrm>
        </p:spPr>
        <p:txBody>
          <a:bodyPr>
            <a:normAutofit fontScale="90000"/>
          </a:bodyPr>
          <a:lstStyle/>
          <a:p>
            <a:r>
              <a:rPr lang="en-US" dirty="0"/>
              <a:t>Background</a:t>
            </a:r>
          </a:p>
        </p:txBody>
      </p:sp>
      <p:sp>
        <p:nvSpPr>
          <p:cNvPr id="4" name="Rectangle 3"/>
          <p:cNvSpPr/>
          <p:nvPr/>
        </p:nvSpPr>
        <p:spPr>
          <a:xfrm>
            <a:off x="1150476" y="5838657"/>
            <a:ext cx="4572000" cy="246221"/>
          </a:xfrm>
          <a:prstGeom prst="rect">
            <a:avLst/>
          </a:prstGeom>
        </p:spPr>
        <p:txBody>
          <a:bodyPr>
            <a:spAutoFit/>
          </a:bodyPr>
          <a:lstStyle/>
          <a:p>
            <a:r>
              <a:rPr lang="en-US" sz="1000" dirty="0"/>
              <a:t>http://www.robinsonlibrary.com/science/chemistry/biography/lavoisier.htm</a:t>
            </a:r>
          </a:p>
        </p:txBody>
      </p:sp>
      <p:pic>
        <p:nvPicPr>
          <p:cNvPr id="11267" name="Picture 3" descr="lavoisie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476" y="2611482"/>
            <a:ext cx="2936934" cy="28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25" y="3231706"/>
            <a:ext cx="303847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90289" y="5439346"/>
            <a:ext cx="2518638" cy="307777"/>
          </a:xfrm>
          <a:prstGeom prst="rect">
            <a:avLst/>
          </a:prstGeom>
        </p:spPr>
        <p:txBody>
          <a:bodyPr wrap="none">
            <a:spAutoFit/>
          </a:bodyPr>
          <a:lstStyle/>
          <a:p>
            <a:r>
              <a:rPr lang="en-US" sz="1400" dirty="0"/>
              <a:t>Lavoisier phlogiston experiment</a:t>
            </a:r>
          </a:p>
        </p:txBody>
      </p:sp>
      <p:sp>
        <p:nvSpPr>
          <p:cNvPr id="3" name="Rectangle 2"/>
          <p:cNvSpPr/>
          <p:nvPr/>
        </p:nvSpPr>
        <p:spPr>
          <a:xfrm>
            <a:off x="4355815" y="2832395"/>
            <a:ext cx="4572000" cy="307777"/>
          </a:xfrm>
          <a:prstGeom prst="rect">
            <a:avLst/>
          </a:prstGeom>
        </p:spPr>
        <p:txBody>
          <a:bodyPr>
            <a:spAutoFit/>
          </a:bodyPr>
          <a:lstStyle/>
          <a:p>
            <a:r>
              <a:rPr lang="en-US" sz="1400" dirty="0"/>
              <a:t>Comparison between phlogiston and combustion</a:t>
            </a:r>
          </a:p>
        </p:txBody>
      </p:sp>
    </p:spTree>
    <p:extLst>
      <p:ext uri="{BB962C8B-B14F-4D97-AF65-F5344CB8AC3E}">
        <p14:creationId xmlns:p14="http://schemas.microsoft.com/office/powerpoint/2010/main" val="125104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76866" y="573505"/>
            <a:ext cx="6798734" cy="511811"/>
          </a:xfrm>
        </p:spPr>
        <p:txBody>
          <a:bodyPr>
            <a:normAutofit fontScale="90000"/>
          </a:bodyPr>
          <a:lstStyle/>
          <a:p>
            <a:r>
              <a:rPr lang="en-US" dirty="0"/>
              <a:t>Background</a:t>
            </a:r>
          </a:p>
        </p:txBody>
      </p:sp>
      <p:sp>
        <p:nvSpPr>
          <p:cNvPr id="12" name="Rectangle 11"/>
          <p:cNvSpPr/>
          <p:nvPr/>
        </p:nvSpPr>
        <p:spPr>
          <a:xfrm>
            <a:off x="365760" y="1048987"/>
            <a:ext cx="8553157" cy="1815882"/>
          </a:xfrm>
          <a:prstGeom prst="rect">
            <a:avLst/>
          </a:prstGeom>
        </p:spPr>
        <p:txBody>
          <a:bodyPr wrap="square">
            <a:spAutoFit/>
          </a:bodyPr>
          <a:lstStyle/>
          <a:p>
            <a:r>
              <a:rPr lang="en-US" sz="1400" i="1" dirty="0">
                <a:solidFill>
                  <a:srgbClr val="000000"/>
                </a:solidFill>
                <a:latin typeface="+mn-lt"/>
              </a:rPr>
              <a:t>For this lab exercise, you will need the following</a:t>
            </a:r>
            <a:r>
              <a:rPr lang="en-US" sz="1400" dirty="0">
                <a:solidFill>
                  <a:srgbClr val="000000"/>
                </a:solidFill>
                <a:latin typeface="+mn-lt"/>
              </a:rPr>
              <a:t> :</a:t>
            </a:r>
          </a:p>
          <a:p>
            <a:pPr marL="171450" indent="-171450">
              <a:buFont typeface="Arial" panose="020B0604020202020204" pitchFamily="34" charset="0"/>
              <a:buChar char="•"/>
            </a:pPr>
            <a:r>
              <a:rPr lang="en-US" sz="1400" dirty="0">
                <a:solidFill>
                  <a:srgbClr val="000000"/>
                </a:solidFill>
                <a:latin typeface="+mn-lt"/>
              </a:rPr>
              <a:t>steel wool</a:t>
            </a:r>
          </a:p>
          <a:p>
            <a:pPr marL="171450" indent="-171450">
              <a:buFont typeface="Arial" panose="020B0604020202020204" pitchFamily="34" charset="0"/>
              <a:buChar char="•"/>
            </a:pPr>
            <a:r>
              <a:rPr lang="en-US" sz="1400" dirty="0">
                <a:solidFill>
                  <a:srgbClr val="000000"/>
                </a:solidFill>
                <a:latin typeface="+mn-lt"/>
              </a:rPr>
              <a:t>water</a:t>
            </a:r>
          </a:p>
          <a:p>
            <a:pPr marL="171450" indent="-171450">
              <a:buFont typeface="Arial" panose="020B0604020202020204" pitchFamily="34" charset="0"/>
              <a:buChar char="•"/>
            </a:pPr>
            <a:r>
              <a:rPr lang="en-US" sz="1400" dirty="0">
                <a:solidFill>
                  <a:srgbClr val="000000"/>
                </a:solidFill>
                <a:latin typeface="+mn-lt"/>
              </a:rPr>
              <a:t>test tube</a:t>
            </a:r>
          </a:p>
          <a:p>
            <a:pPr marL="171450" indent="-171450">
              <a:buFont typeface="Arial" panose="020B0604020202020204" pitchFamily="34" charset="0"/>
              <a:buChar char="•"/>
            </a:pPr>
            <a:r>
              <a:rPr lang="en-US" sz="1400" dirty="0">
                <a:solidFill>
                  <a:srgbClr val="000000"/>
                </a:solidFill>
                <a:latin typeface="+mn-lt"/>
              </a:rPr>
              <a:t>acetone</a:t>
            </a:r>
          </a:p>
          <a:p>
            <a:pPr marL="171450" indent="-171450">
              <a:buFont typeface="Arial" panose="020B0604020202020204" pitchFamily="34" charset="0"/>
              <a:buChar char="•"/>
            </a:pPr>
            <a:r>
              <a:rPr lang="en-US" sz="1400" dirty="0">
                <a:solidFill>
                  <a:srgbClr val="000000"/>
                </a:solidFill>
                <a:latin typeface="+mn-lt"/>
              </a:rPr>
              <a:t>acetic acid</a:t>
            </a:r>
          </a:p>
          <a:p>
            <a:pPr marL="171450" indent="-171450">
              <a:buFont typeface="Arial" panose="020B0604020202020204" pitchFamily="34" charset="0"/>
              <a:buChar char="•"/>
            </a:pPr>
            <a:r>
              <a:rPr lang="en-US" sz="1400" dirty="0">
                <a:solidFill>
                  <a:srgbClr val="000000"/>
                </a:solidFill>
                <a:latin typeface="+mn-lt"/>
              </a:rPr>
              <a:t>measurement tool (yard stick, tap measure, etc.)</a:t>
            </a:r>
          </a:p>
          <a:p>
            <a:pPr marL="171450" indent="-171450">
              <a:buFont typeface="Arial" panose="020B0604020202020204" pitchFamily="34" charset="0"/>
              <a:buChar char="•"/>
            </a:pPr>
            <a:endParaRPr lang="en-US" sz="1400" dirty="0">
              <a:solidFill>
                <a:srgbClr val="000000"/>
              </a:solidFill>
              <a:latin typeface="+mn-lt"/>
            </a:endParaRPr>
          </a:p>
        </p:txBody>
      </p:sp>
    </p:spTree>
    <p:extLst>
      <p:ext uri="{BB962C8B-B14F-4D97-AF65-F5344CB8AC3E}">
        <p14:creationId xmlns:p14="http://schemas.microsoft.com/office/powerpoint/2010/main" val="89754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11811"/>
          </a:xfrm>
        </p:spPr>
        <p:txBody>
          <a:bodyPr>
            <a:normAutofit fontScale="90000"/>
          </a:bodyPr>
          <a:lstStyle/>
          <a:p>
            <a:r>
              <a:rPr lang="en-US" dirty="0"/>
              <a:t>Procedure:</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548640" indent="-342900" algn="just" fontAlgn="auto">
              <a:spcAft>
                <a:spcPts val="0"/>
              </a:spcAft>
              <a:buFont typeface="+mj-lt"/>
              <a:buAutoNum type="romanUcPeriod"/>
            </a:pPr>
            <a:r>
              <a:rPr lang="en-US" sz="1400" dirty="0"/>
              <a:t>Use a measurement tool to determine the volume of the room.</a:t>
            </a:r>
          </a:p>
          <a:p>
            <a:pPr marL="548640" lvl="1" indent="0" algn="just" fontAlgn="auto">
              <a:spcAft>
                <a:spcPts val="0"/>
              </a:spcAft>
              <a:buNone/>
            </a:pPr>
            <a:r>
              <a:rPr lang="en-US" sz="1400" dirty="0"/>
              <a:t>Question: Using the fact density of air is 1.225 kg/m</a:t>
            </a:r>
            <a:r>
              <a:rPr lang="en-US" sz="1400" baseline="30000" dirty="0"/>
              <a:t>3</a:t>
            </a:r>
            <a:r>
              <a:rPr lang="en-US" sz="1400" dirty="0"/>
              <a:t> and assuming percent oxygen in the air is 21%, determine the mass of oxygen in the room in kg.</a:t>
            </a:r>
          </a:p>
          <a:p>
            <a:pPr marL="548640" indent="-342900" algn="just" fontAlgn="auto">
              <a:spcAft>
                <a:spcPts val="0"/>
              </a:spcAft>
              <a:buFont typeface="+mj-lt"/>
              <a:buAutoNum type="romanUcPeriod"/>
            </a:pPr>
            <a:r>
              <a:rPr lang="en-US" sz="1400" dirty="0"/>
              <a:t>Determine the mass of oxygen in the room.</a:t>
            </a:r>
          </a:p>
          <a:p>
            <a:pPr marL="891540" lvl="1" indent="-342900" algn="just" fontAlgn="auto">
              <a:spcAft>
                <a:spcPts val="0"/>
              </a:spcAft>
              <a:buFont typeface="+mj-lt"/>
              <a:buAutoNum type="alphaLcParenR"/>
            </a:pPr>
            <a:r>
              <a:rPr lang="en-US" sz="1400" dirty="0"/>
              <a:t>Weight 0.5 g of steel wool. Do not compress the steel wool. </a:t>
            </a:r>
          </a:p>
          <a:p>
            <a:pPr marL="891540" lvl="1" indent="-342900" algn="just" fontAlgn="auto">
              <a:spcAft>
                <a:spcPts val="0"/>
              </a:spcAft>
              <a:buFont typeface="+mj-lt"/>
              <a:buAutoNum type="alphaLcParenR"/>
            </a:pPr>
            <a:r>
              <a:rPr lang="en-US" sz="1400" dirty="0"/>
              <a:t>Wash the steel wool in 50 mL of acetone. Dry off the acetone.</a:t>
            </a:r>
          </a:p>
          <a:p>
            <a:pPr marL="891540" lvl="1" indent="-342900" algn="just" fontAlgn="auto">
              <a:spcAft>
                <a:spcPts val="0"/>
              </a:spcAft>
              <a:buFont typeface="+mj-lt"/>
              <a:buAutoNum type="alphaLcParenR"/>
            </a:pPr>
            <a:r>
              <a:rPr lang="en-US" sz="1400" dirty="0"/>
              <a:t>Wash the steel wool in 50 mL of 1 M acetic acid. </a:t>
            </a:r>
          </a:p>
          <a:p>
            <a:pPr marL="891540" lvl="1" indent="-342900" algn="just" fontAlgn="auto">
              <a:spcAft>
                <a:spcPts val="0"/>
              </a:spcAft>
              <a:buFont typeface="+mj-lt"/>
              <a:buAutoNum type="alphaLcParenR"/>
            </a:pPr>
            <a:r>
              <a:rPr lang="en-US" sz="1400" dirty="0"/>
              <a:t>Determine the volume of an empty test tube.</a:t>
            </a:r>
          </a:p>
          <a:p>
            <a:pPr marL="891540" lvl="1" indent="-342900" algn="just" fontAlgn="auto">
              <a:spcAft>
                <a:spcPts val="0"/>
              </a:spcAft>
              <a:buFont typeface="+mj-lt"/>
              <a:buAutoNum type="alphaLcParenR"/>
            </a:pPr>
            <a:r>
              <a:rPr lang="en-US" sz="1400" dirty="0"/>
              <a:t>Transfer steel wool to 0.1 M acetic acid. Agitate the wool in the acid for about 30 seconds. Remove the steel wool and shake it vigorously in the sink to remove as much of the acidic solution as possible. A small amount of acidic solution will adhere to the steel wool, which is required to catalyze the reaction between the steel wool and oxygen.</a:t>
            </a:r>
          </a:p>
          <a:p>
            <a:pPr marL="891540" lvl="1" indent="-342900" algn="just" fontAlgn="auto">
              <a:spcAft>
                <a:spcPts val="0"/>
              </a:spcAft>
              <a:buFont typeface="+mj-lt"/>
              <a:buAutoNum type="alphaLcParenR"/>
            </a:pPr>
            <a:r>
              <a:rPr lang="en-US" sz="1400" dirty="0"/>
              <a:t>Insert the steel wool into the bottom third of your test tube. Do not compress the steel wool.</a:t>
            </a:r>
          </a:p>
          <a:p>
            <a:pPr marL="548640" lvl="1" indent="0" algn="just" fontAlgn="auto">
              <a:spcAft>
                <a:spcPts val="0"/>
              </a:spcAft>
              <a:buNone/>
            </a:pPr>
            <a:endParaRPr lang="en-US" sz="1400" dirty="0"/>
          </a:p>
        </p:txBody>
      </p:sp>
    </p:spTree>
    <p:extLst>
      <p:ext uri="{BB962C8B-B14F-4D97-AF65-F5344CB8AC3E}">
        <p14:creationId xmlns:p14="http://schemas.microsoft.com/office/powerpoint/2010/main" val="239753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11811"/>
          </a:xfrm>
        </p:spPr>
        <p:txBody>
          <a:bodyPr>
            <a:normAutofit fontScale="90000"/>
          </a:bodyPr>
          <a:lstStyle/>
          <a:p>
            <a:r>
              <a:rPr lang="en-US" dirty="0"/>
              <a:t>Procedure:</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205740" indent="0" algn="just" fontAlgn="auto">
              <a:spcAft>
                <a:spcPts val="0"/>
              </a:spcAft>
              <a:buNone/>
            </a:pPr>
            <a:r>
              <a:rPr lang="en-US" sz="1400" dirty="0"/>
              <a:t>Determine the mass of oxygen in the room.</a:t>
            </a:r>
          </a:p>
          <a:p>
            <a:pPr marL="891540" lvl="1" indent="-342900" algn="just" fontAlgn="auto">
              <a:spcAft>
                <a:spcPts val="0"/>
              </a:spcAft>
              <a:buFont typeface="+mj-lt"/>
              <a:buAutoNum type="alphaLcParenR" startAt="7"/>
            </a:pPr>
            <a:r>
              <a:rPr lang="en-US" sz="1400" dirty="0"/>
              <a:t>Invert the test tube into a large beaker filled with water. Clamp the test tube so the mouth of the test tube is below the water level. </a:t>
            </a:r>
          </a:p>
          <a:p>
            <a:pPr marL="891540" lvl="1" indent="-342900" algn="just" fontAlgn="auto">
              <a:spcAft>
                <a:spcPts val="0"/>
              </a:spcAft>
              <a:buFont typeface="+mj-lt"/>
              <a:buAutoNum type="alphaLcParenR" startAt="7"/>
            </a:pPr>
            <a:r>
              <a:rPr lang="en-US" sz="1400" dirty="0"/>
              <a:t>At 5-minute intervals, note the water level of the water in the tube. When the water level of the tube is no longer rising, wait five minutes longer, then remove the test tube from the water. Be sure to trap the water in the test tube.</a:t>
            </a:r>
          </a:p>
          <a:p>
            <a:pPr marL="891540" lvl="1" indent="-342900" algn="just" fontAlgn="auto">
              <a:spcAft>
                <a:spcPts val="0"/>
              </a:spcAft>
              <a:buFont typeface="+mj-lt"/>
              <a:buAutoNum type="alphaLcParenR" startAt="7"/>
            </a:pPr>
            <a:r>
              <a:rPr lang="en-US" sz="1400" dirty="0"/>
              <a:t>Remove the steel wool from the test tube, dry and mass on the balance. </a:t>
            </a:r>
          </a:p>
          <a:p>
            <a:pPr marL="891540" lvl="1" indent="-342900" algn="just" fontAlgn="auto">
              <a:spcAft>
                <a:spcPts val="0"/>
              </a:spcAft>
              <a:buFont typeface="+mj-lt"/>
              <a:buAutoNum type="alphaLcParenR" startAt="7"/>
            </a:pPr>
            <a:r>
              <a:rPr lang="en-US" sz="1400" dirty="0"/>
              <a:t>Determine the volume of water in the test tube.</a:t>
            </a:r>
          </a:p>
          <a:p>
            <a:pPr marL="891540" lvl="1" indent="-342900" algn="just" fontAlgn="auto">
              <a:spcAft>
                <a:spcPts val="0"/>
              </a:spcAft>
              <a:buFont typeface="+mj-lt"/>
              <a:buAutoNum type="alphaLcParenR" startAt="7"/>
            </a:pPr>
            <a:r>
              <a:rPr lang="en-US" sz="1400" dirty="0"/>
              <a:t>Calculate the percent oxygen in the room.</a:t>
            </a:r>
          </a:p>
          <a:p>
            <a:pPr marL="891540" lvl="2" indent="0" algn="just" fontAlgn="auto">
              <a:spcAft>
                <a:spcPts val="0"/>
              </a:spcAft>
              <a:buNone/>
            </a:pPr>
            <a:r>
              <a:rPr lang="en-US" sz="1400" dirty="0"/>
              <a:t>Question: Using the fact density of air is 1.225 kg/m3, determine the mass of oxygen in the room in kg based on your experimentally determined percent oxygen.</a:t>
            </a:r>
          </a:p>
          <a:p>
            <a:pPr marL="891540" lvl="1" indent="-342900" algn="just" fontAlgn="auto">
              <a:spcAft>
                <a:spcPts val="0"/>
              </a:spcAft>
              <a:buFont typeface="+mj-lt"/>
              <a:buAutoNum type="alphaLcParenR" startAt="7"/>
            </a:pPr>
            <a:r>
              <a:rPr lang="en-US" sz="1400" dirty="0"/>
              <a:t>Using class data, determine the amount of oxygen in the room and the precision of the data.</a:t>
            </a:r>
          </a:p>
          <a:p>
            <a:pPr marL="205740" indent="0" algn="just" fontAlgn="auto">
              <a:spcAft>
                <a:spcPts val="0"/>
              </a:spcAft>
              <a:buNone/>
            </a:pPr>
            <a:r>
              <a:rPr lang="en-US" sz="1400" dirty="0"/>
              <a:t>Steps 2 and 4 are optional. Dipping the steel wool in acetic acid will speed up the reaction. It will take ~1-2 hours. If you choose to not use acetic acid, let the reaction sit overnight. Reaction will be finished within 24 hours.</a:t>
            </a:r>
          </a:p>
          <a:p>
            <a:pPr marL="548640" lvl="1" indent="0" algn="just" fontAlgn="auto">
              <a:spcAft>
                <a:spcPts val="0"/>
              </a:spcAft>
              <a:buNone/>
            </a:pPr>
            <a:endParaRPr lang="en-US" sz="1400" dirty="0"/>
          </a:p>
        </p:txBody>
      </p:sp>
    </p:spTree>
    <p:extLst>
      <p:ext uri="{BB962C8B-B14F-4D97-AF65-F5344CB8AC3E}">
        <p14:creationId xmlns:p14="http://schemas.microsoft.com/office/powerpoint/2010/main" val="4263556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11811"/>
          </a:xfrm>
        </p:spPr>
        <p:txBody>
          <a:bodyPr>
            <a:normAutofit fontScale="90000"/>
          </a:bodyPr>
          <a:lstStyle/>
          <a:p>
            <a:r>
              <a:rPr lang="en-US" dirty="0"/>
              <a:t>Procedure:</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605790" indent="-400050" algn="just" fontAlgn="auto">
              <a:spcAft>
                <a:spcPts val="0"/>
              </a:spcAft>
              <a:buFont typeface="+mj-lt"/>
              <a:buAutoNum type="romanUcPeriod" startAt="3"/>
            </a:pPr>
            <a:r>
              <a:rPr lang="en-US" sz="1400" dirty="0"/>
              <a:t>Subtract the mass of oxidized steel wool from non oxidized steel wool to determine oxygen content of oxidized steel wool.</a:t>
            </a:r>
          </a:p>
          <a:p>
            <a:pPr marL="605790" indent="-400050" algn="just" fontAlgn="auto">
              <a:spcAft>
                <a:spcPts val="0"/>
              </a:spcAft>
              <a:buFont typeface="+mj-lt"/>
              <a:buAutoNum type="romanUcPeriod" startAt="3"/>
            </a:pPr>
            <a:r>
              <a:rPr lang="en-US" sz="1400" dirty="0"/>
              <a:t>Perform empirical formula calculation using mass of steel wool (iron) and mass of oxygen from 1.</a:t>
            </a:r>
          </a:p>
          <a:p>
            <a:pPr marL="605790" indent="-400050" algn="just" fontAlgn="auto">
              <a:spcAft>
                <a:spcPts val="0"/>
              </a:spcAft>
              <a:buFont typeface="+mj-lt"/>
              <a:buAutoNum type="romanUcPeriod" startAt="3"/>
            </a:pPr>
            <a:r>
              <a:rPr lang="en-US" sz="1400" dirty="0"/>
              <a:t>Prepare unreacted and reacted steel wool sample for SEM/EDS.</a:t>
            </a:r>
          </a:p>
          <a:p>
            <a:pPr marL="605790" indent="-400050" algn="just" fontAlgn="auto">
              <a:spcAft>
                <a:spcPts val="0"/>
              </a:spcAft>
              <a:buFont typeface="+mj-lt"/>
              <a:buAutoNum type="romanUcPeriod" startAt="3"/>
            </a:pPr>
            <a:r>
              <a:rPr lang="en-US" sz="1400" dirty="0"/>
              <a:t>Obtain image and elemental analysis of steel wool using remotely accessible (RAIN) SEM/EDS.</a:t>
            </a:r>
          </a:p>
        </p:txBody>
      </p:sp>
    </p:spTree>
    <p:extLst>
      <p:ext uri="{BB962C8B-B14F-4D97-AF65-F5344CB8AC3E}">
        <p14:creationId xmlns:p14="http://schemas.microsoft.com/office/powerpoint/2010/main" val="423651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8713" y="573505"/>
            <a:ext cx="7750488" cy="511811"/>
          </a:xfrm>
        </p:spPr>
        <p:txBody>
          <a:bodyPr>
            <a:normAutofit fontScale="90000"/>
          </a:bodyPr>
          <a:lstStyle/>
          <a:p>
            <a:r>
              <a:rPr lang="en-US" dirty="0"/>
              <a:t>Remote Access Connection Instructions </a:t>
            </a:r>
          </a:p>
        </p:txBody>
      </p:sp>
      <p:sp>
        <p:nvSpPr>
          <p:cNvPr id="3" name="Content Placeholder 2"/>
          <p:cNvSpPr>
            <a:spLocks noGrp="1"/>
          </p:cNvSpPr>
          <p:nvPr>
            <p:ph idx="1"/>
          </p:nvPr>
        </p:nvSpPr>
        <p:spPr>
          <a:xfrm>
            <a:off x="753253" y="1246030"/>
            <a:ext cx="7434295" cy="4898396"/>
          </a:xfrm>
        </p:spPr>
        <p:txBody>
          <a:bodyPr>
            <a:noAutofit/>
          </a:bodyPr>
          <a:lstStyle/>
          <a:p>
            <a:pPr marL="0" indent="0" algn="just">
              <a:buNone/>
            </a:pPr>
            <a:r>
              <a:rPr lang="en-US" sz="1200" dirty="0"/>
              <a:t>What makes these labs different and unique from other classroom experiments is that we have incorporated a section in each activity to remotely characterize your samples from your classroom. Remote access to a variety of characterization tools can enhance the visualization of </a:t>
            </a:r>
            <a:r>
              <a:rPr lang="en-US" sz="1200" dirty="0" err="1"/>
              <a:t>nano</a:t>
            </a:r>
            <a:r>
              <a:rPr lang="en-US" sz="1200" dirty="0"/>
              <a:t>-related concepts by allowing students to see the effects of their work first hand. You can choose to mail your samples to our facility to be analyzed at a later date or you can use our samples that have been processed using the same procedure. Please use the following steps to successfully complete a remote session. </a:t>
            </a:r>
          </a:p>
          <a:p>
            <a:pPr algn="just">
              <a:buFont typeface="+mj-lt"/>
              <a:buAutoNum type="romanUcPeriod"/>
            </a:pPr>
            <a:r>
              <a:rPr lang="en-US" sz="1200" dirty="0"/>
              <a:t>Request a remote lab session specifying pertinent information such as: the day, the time, and the instrument you are interested in using by visiting our web site </a:t>
            </a:r>
            <a:r>
              <a:rPr lang="en-US" sz="1200" dirty="0">
                <a:hlinkClick r:id="rId2"/>
              </a:rPr>
              <a:t>http://nano4me.org/</a:t>
            </a:r>
            <a:r>
              <a:rPr lang="en-US" sz="1200" dirty="0"/>
              <a:t>  Go to the </a:t>
            </a:r>
            <a:r>
              <a:rPr lang="en-US" sz="1200" i="1" dirty="0"/>
              <a:t>Educator’s </a:t>
            </a:r>
            <a:r>
              <a:rPr lang="en-US" sz="1200" dirty="0"/>
              <a:t>tab and select the </a:t>
            </a:r>
            <a:r>
              <a:rPr lang="en-US" sz="1200" i="1" dirty="0"/>
              <a:t>Remote Access </a:t>
            </a:r>
            <a:r>
              <a:rPr lang="en-US" sz="1200" dirty="0"/>
              <a:t>tab in that section. You will see the list of partners with the instruments provided to chose from.  </a:t>
            </a:r>
          </a:p>
          <a:p>
            <a:pPr algn="just">
              <a:buFont typeface="+mj-lt"/>
              <a:buAutoNum type="romanUcPeriod"/>
            </a:pPr>
            <a:r>
              <a:rPr lang="en-US" sz="1200" dirty="0"/>
              <a:t>You will be contacted by a Remote Access staff member to set up a test run to ensure you are set up properly and have the required infrastructure. </a:t>
            </a:r>
          </a:p>
          <a:p>
            <a:pPr algn="just">
              <a:buFont typeface="+mj-lt"/>
              <a:buAutoNum type="romanUcPeriod"/>
            </a:pPr>
            <a:r>
              <a:rPr lang="en-US" sz="1200" dirty="0"/>
              <a:t>Send samples or verify the in-house sample you would like us to prepare and load for characterization. Send your samples to the Remote Access center that you chose on your request. </a:t>
            </a:r>
          </a:p>
          <a:p>
            <a:pPr algn="just">
              <a:buFont typeface="+mj-lt"/>
              <a:buAutoNum type="romanUcPeriod"/>
            </a:pPr>
            <a:r>
              <a:rPr lang="en-US" sz="1200" dirty="0"/>
              <a:t>There are two communications soft-ware packages, that will allow us to communicate instructions and answer questions during the session. </a:t>
            </a:r>
          </a:p>
          <a:p>
            <a:pPr lvl="1" algn="just">
              <a:buFont typeface="+mj-lt"/>
              <a:buAutoNum type="romanUcPeriod"/>
            </a:pPr>
            <a:r>
              <a:rPr lang="en-US" sz="1200" dirty="0"/>
              <a:t>Zoom: You can obtain a free download at: </a:t>
            </a:r>
            <a:r>
              <a:rPr lang="en-US" sz="1200" dirty="0">
                <a:solidFill>
                  <a:srgbClr val="001AB7"/>
                </a:solidFill>
                <a:hlinkClick r:id="rId3"/>
              </a:rPr>
              <a:t>https://www.zoom.us/</a:t>
            </a:r>
            <a:r>
              <a:rPr lang="en-US" sz="1200" dirty="0">
                <a:solidFill>
                  <a:srgbClr val="001AB7"/>
                </a:solidFill>
              </a:rPr>
              <a:t> </a:t>
            </a:r>
          </a:p>
          <a:p>
            <a:pPr lvl="1" algn="just">
              <a:buFont typeface="+mj-lt"/>
              <a:buAutoNum type="romanUcPeriod"/>
            </a:pPr>
            <a:r>
              <a:rPr lang="en-US" sz="1200" dirty="0"/>
              <a:t>TeamViewer: You can obtain a free download at: </a:t>
            </a:r>
            <a:r>
              <a:rPr lang="en-US" sz="1200" dirty="0">
                <a:hlinkClick r:id="rId4"/>
              </a:rPr>
              <a:t>https://www.teamviewer.com/en/index.aspx</a:t>
            </a:r>
            <a:r>
              <a:rPr lang="en-US" sz="1200" dirty="0"/>
              <a:t> </a:t>
            </a:r>
          </a:p>
        </p:txBody>
      </p:sp>
    </p:spTree>
    <p:extLst>
      <p:ext uri="{BB962C8B-B14F-4D97-AF65-F5344CB8AC3E}">
        <p14:creationId xmlns:p14="http://schemas.microsoft.com/office/powerpoint/2010/main" val="1680453593"/>
      </p:ext>
    </p:extLst>
  </p:cSld>
  <p:clrMapOvr>
    <a:masterClrMapping/>
  </p:clrMapOvr>
</p:sld>
</file>

<file path=ppt/theme/theme1.xml><?xml version="1.0" encoding="utf-8"?>
<a:theme xmlns:a="http://schemas.openxmlformats.org/drawingml/2006/main" name="RAIN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7523</TotalTime>
  <Words>1731</Words>
  <Application>Microsoft Office PowerPoint</Application>
  <PresentationFormat>Letter Paper (8.5x11 in)</PresentationFormat>
  <Paragraphs>122</Paragraphs>
  <Slides>12</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3" baseType="lpstr">
      <vt:lpstr>ＭＳ Ｐゴシック</vt:lpstr>
      <vt:lpstr>Andalus</vt:lpstr>
      <vt:lpstr>Arial</vt:lpstr>
      <vt:lpstr>Calibri</vt:lpstr>
      <vt:lpstr>Calibri Light</vt:lpstr>
      <vt:lpstr>Times</vt:lpstr>
      <vt:lpstr>Verdana</vt:lpstr>
      <vt:lpstr>Wingdings</vt:lpstr>
      <vt:lpstr>Wingdings 2</vt:lpstr>
      <vt:lpstr>RAIN Master</vt:lpstr>
      <vt:lpstr>Image</vt:lpstr>
      <vt:lpstr>PowerPoint Presentation</vt:lpstr>
      <vt:lpstr>Background</vt:lpstr>
      <vt:lpstr>Background</vt:lpstr>
      <vt:lpstr>Background</vt:lpstr>
      <vt:lpstr>Background</vt:lpstr>
      <vt:lpstr>Procedure:</vt:lpstr>
      <vt:lpstr>Procedure:</vt:lpstr>
      <vt:lpstr>Procedure:</vt:lpstr>
      <vt:lpstr>Remote Access Connection Instructions </vt:lpstr>
      <vt:lpstr>Remote Access Connection Instructions </vt:lpstr>
      <vt:lpstr>Author and Editor References</vt:lpstr>
      <vt:lpstr>References and Supplemental Material</vt:lpstr>
    </vt:vector>
  </TitlesOfParts>
  <Company>IEC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Shafarman</dc:creator>
  <cp:lastModifiedBy>Beth Anna Bimber</cp:lastModifiedBy>
  <cp:revision>445</cp:revision>
  <cp:lastPrinted>2010-04-15T13:23:45Z</cp:lastPrinted>
  <dcterms:created xsi:type="dcterms:W3CDTF">2012-06-25T12:56:12Z</dcterms:created>
  <dcterms:modified xsi:type="dcterms:W3CDTF">2016-12-19T15:06:44Z</dcterms:modified>
</cp:coreProperties>
</file>